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9" r:id="rId3"/>
    <p:sldId id="270" r:id="rId4"/>
    <p:sldId id="261" r:id="rId5"/>
    <p:sldId id="273" r:id="rId6"/>
    <p:sldId id="279" r:id="rId7"/>
    <p:sldId id="272" r:id="rId8"/>
    <p:sldId id="274" r:id="rId9"/>
    <p:sldId id="277" r:id="rId10"/>
    <p:sldId id="280" r:id="rId11"/>
    <p:sldId id="282" r:id="rId12"/>
    <p:sldId id="281" r:id="rId13"/>
    <p:sldId id="287" r:id="rId14"/>
    <p:sldId id="284" r:id="rId15"/>
    <p:sldId id="286" r:id="rId16"/>
    <p:sldId id="275" r:id="rId17"/>
    <p:sldId id="278" r:id="rId18"/>
    <p:sldId id="264" r:id="rId19"/>
    <p:sldId id="266" r:id="rId20"/>
    <p:sldId id="269" r:id="rId21"/>
    <p:sldId id="276" r:id="rId22"/>
    <p:sldId id="267" r:id="rId23"/>
  </p:sldIdLst>
  <p:sldSz cx="9144000" cy="6858000" type="screen4x3"/>
  <p:notesSz cx="6800850" cy="9932988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4660"/>
  </p:normalViewPr>
  <p:slideViewPr>
    <p:cSldViewPr>
      <p:cViewPr varScale="1">
        <p:scale>
          <a:sx n="108" d="100"/>
          <a:sy n="108" d="100"/>
        </p:scale>
        <p:origin x="132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776" cy="497206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1486" y="0"/>
            <a:ext cx="2947776" cy="497206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r">
              <a:defRPr sz="1200"/>
            </a:lvl1pPr>
          </a:lstStyle>
          <a:p>
            <a:fld id="{9B29F4F2-1688-4672-8AD6-2940F40BBA1B}" type="datetimeFigureOut">
              <a:rPr lang="ca-ES" smtClean="0"/>
              <a:t>23/2/2022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34195"/>
            <a:ext cx="2947776" cy="497205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1486" y="9434195"/>
            <a:ext cx="2947776" cy="497205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r">
              <a:defRPr sz="1200"/>
            </a:lvl1pPr>
          </a:lstStyle>
          <a:p>
            <a:fld id="{81A76C14-9FC8-4E42-98B4-EF8DA5B92CAA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71302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776" cy="497206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1486" y="0"/>
            <a:ext cx="2947776" cy="497206"/>
          </a:xfrm>
          <a:prstGeom prst="rect">
            <a:avLst/>
          </a:prstGeom>
        </p:spPr>
        <p:txBody>
          <a:bodyPr vert="horz" lIns="91486" tIns="45743" rIns="91486" bIns="45743" rtlCol="0"/>
          <a:lstStyle>
            <a:lvl1pPr algn="r">
              <a:defRPr sz="1200"/>
            </a:lvl1pPr>
          </a:lstStyle>
          <a:p>
            <a:fld id="{D9CC0CC6-47A0-4636-B52B-5C73411BB9B6}" type="datetimeFigureOut">
              <a:rPr lang="ca-ES" smtClean="0"/>
              <a:t>23/2/2022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5700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86" tIns="45743" rIns="91486" bIns="45743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7891"/>
            <a:ext cx="5441315" cy="4470083"/>
          </a:xfrm>
          <a:prstGeom prst="rect">
            <a:avLst/>
          </a:prstGeom>
        </p:spPr>
        <p:txBody>
          <a:bodyPr vert="horz" lIns="91486" tIns="45743" rIns="91486" bIns="45743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34195"/>
            <a:ext cx="2947776" cy="497205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1486" y="9434195"/>
            <a:ext cx="2947776" cy="497205"/>
          </a:xfrm>
          <a:prstGeom prst="rect">
            <a:avLst/>
          </a:prstGeom>
        </p:spPr>
        <p:txBody>
          <a:bodyPr vert="horz" lIns="91486" tIns="45743" rIns="91486" bIns="45743" rtlCol="0" anchor="b"/>
          <a:lstStyle>
            <a:lvl1pPr algn="r">
              <a:defRPr sz="1200"/>
            </a:lvl1pPr>
          </a:lstStyle>
          <a:p>
            <a:fld id="{1A9A514B-0926-4D66-94E6-E8FE35292C34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61381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A514B-0926-4D66-94E6-E8FE35292C34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26101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AAC1-9328-41D7-A8BD-9C7DAB319593}" type="datetimeFigureOut">
              <a:rPr lang="ca-ES" smtClean="0"/>
              <a:t>23/2/2022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246B-5A7F-4BF2-A18E-255D1224E8B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6746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AAC1-9328-41D7-A8BD-9C7DAB319593}" type="datetimeFigureOut">
              <a:rPr lang="ca-ES" smtClean="0"/>
              <a:t>23/2/2022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246B-5A7F-4BF2-A18E-255D1224E8B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32091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AAC1-9328-41D7-A8BD-9C7DAB319593}" type="datetimeFigureOut">
              <a:rPr lang="ca-ES" smtClean="0"/>
              <a:t>23/2/2022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246B-5A7F-4BF2-A18E-255D1224E8B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59844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AAC1-9328-41D7-A8BD-9C7DAB319593}" type="datetimeFigureOut">
              <a:rPr lang="ca-ES" smtClean="0"/>
              <a:t>23/2/2022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246B-5A7F-4BF2-A18E-255D1224E8B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73224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AAC1-9328-41D7-A8BD-9C7DAB319593}" type="datetimeFigureOut">
              <a:rPr lang="ca-ES" smtClean="0"/>
              <a:t>23/2/2022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246B-5A7F-4BF2-A18E-255D1224E8B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43222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AAC1-9328-41D7-A8BD-9C7DAB319593}" type="datetimeFigureOut">
              <a:rPr lang="ca-ES" smtClean="0"/>
              <a:t>23/2/2022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246B-5A7F-4BF2-A18E-255D1224E8B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32672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AAC1-9328-41D7-A8BD-9C7DAB319593}" type="datetimeFigureOut">
              <a:rPr lang="ca-ES" smtClean="0"/>
              <a:t>23/2/2022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246B-5A7F-4BF2-A18E-255D1224E8B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99975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AAC1-9328-41D7-A8BD-9C7DAB319593}" type="datetimeFigureOut">
              <a:rPr lang="ca-ES" smtClean="0"/>
              <a:t>23/2/2022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246B-5A7F-4BF2-A18E-255D1224E8B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040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AAC1-9328-41D7-A8BD-9C7DAB319593}" type="datetimeFigureOut">
              <a:rPr lang="ca-ES" smtClean="0"/>
              <a:t>23/2/2022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246B-5A7F-4BF2-A18E-255D1224E8B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94251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AAC1-9328-41D7-A8BD-9C7DAB319593}" type="datetimeFigureOut">
              <a:rPr lang="ca-ES" smtClean="0"/>
              <a:t>23/2/2022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246B-5A7F-4BF2-A18E-255D1224E8B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18592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1AAC1-9328-41D7-A8BD-9C7DAB319593}" type="datetimeFigureOut">
              <a:rPr lang="ca-ES" smtClean="0"/>
              <a:t>23/2/2022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3246B-5A7F-4BF2-A18E-255D1224E8B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07649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4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1AAC1-9328-41D7-A8BD-9C7DAB319593}" type="datetimeFigureOut">
              <a:rPr lang="ca-ES" smtClean="0"/>
              <a:t>23/2/2022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3246B-5A7F-4BF2-A18E-255D1224E8B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6725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8014358@xtec.ca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32656"/>
            <a:ext cx="957193" cy="108012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67415" y="5078794"/>
            <a:ext cx="88091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400" b="1" u="sng" dirty="0">
              <a:latin typeface="Courier New" pitchFamily="49" charset="0"/>
              <a:cs typeface="Courier New" pitchFamily="49" charset="0"/>
            </a:endParaRPr>
          </a:p>
          <a:p>
            <a:pPr algn="ctr"/>
            <a:endParaRPr lang="es-ES" sz="1200" b="1" u="sng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algn="ctr"/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c/ </a:t>
            </a:r>
            <a:r>
              <a:rPr lang="es-ES" sz="12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Torrent</a:t>
            </a: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de Can Piquer, s/n.</a:t>
            </a:r>
          </a:p>
          <a:p>
            <a:pPr algn="ctr"/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08016 – BARCELONA</a:t>
            </a:r>
          </a:p>
          <a:p>
            <a:pPr algn="ctr"/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Telf. 93.408.76.25</a:t>
            </a:r>
          </a:p>
          <a:p>
            <a:pPr algn="ctr"/>
            <a:r>
              <a:rPr lang="es-ES" sz="12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Mòbil</a:t>
            </a: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620484173</a:t>
            </a:r>
          </a:p>
          <a:p>
            <a:pPr algn="ctr"/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Mail: </a:t>
            </a:r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  <a:hlinkClick r:id="rId4"/>
              </a:rPr>
              <a:t>a8014358@xtec.cat</a:t>
            </a:r>
            <a:endParaRPr lang="es-ES" sz="12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algn="ctr"/>
            <a:r>
              <a:rPr lang="es-ES" sz="1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www.escola-aloma.es</a:t>
            </a:r>
            <a:endParaRPr lang="ca-ES" sz="12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318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83568" y="1444853"/>
            <a:ext cx="741682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Desenvolupem la 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competència digital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del nostre alumnat a totes les etapes: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Ús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de </a:t>
            </a: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tauletes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.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Pissares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</a:t>
            </a: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digitals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.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Entorn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virtual Google </a:t>
            </a: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for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</a:t>
            </a: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Education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i </a:t>
            </a: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Moddle</a:t>
            </a:r>
            <a:r>
              <a:rPr lang="es-ES" sz="1600" dirty="0">
                <a:latin typeface="Comic Sans MS" pitchFamily="66" charset="0"/>
                <a:cs typeface="Courier New" pitchFamily="49" charset="0"/>
              </a:rPr>
              <a:t>.</a:t>
            </a:r>
          </a:p>
          <a:p>
            <a:pPr lvl="1" algn="just">
              <a:buFont typeface="Wingdings" pitchFamily="2" charset="2"/>
              <a:buChar char="ü"/>
            </a:pPr>
            <a:endParaRPr lang="es-ES" sz="1600" dirty="0">
              <a:latin typeface="Comic Sans MS" pitchFamily="66" charset="0"/>
              <a:cs typeface="Courier New" pitchFamily="49" charset="0"/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sz="5400" b="1" dirty="0">
                <a:solidFill>
                  <a:srgbClr val="006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Com ho fem?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0" b="18360"/>
          <a:stretch/>
        </p:blipFill>
        <p:spPr>
          <a:xfrm>
            <a:off x="567428" y="4297090"/>
            <a:ext cx="2376264" cy="1694026"/>
          </a:xfrm>
          <a:prstGeom prst="rect">
            <a:avLst/>
          </a:prstGeom>
        </p:spPr>
      </p:pic>
      <p:pic>
        <p:nvPicPr>
          <p:cNvPr id="1026" name="Picture 2" descr="C:\Users\Usuario\Desktop\FOTOS PORTES OBERTES\4f8b774f-6bb3-4680-82f9-004aa45fc9c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91" y="4133994"/>
            <a:ext cx="2693624" cy="202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uario\Desktop\FOTOS PORTES OBERTES\ca9a2c1b-73ff-45cd-8017-9e06c319c48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992" y="3948021"/>
            <a:ext cx="2448272" cy="239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297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/>
          </a:bodyPr>
          <a:lstStyle/>
          <a:p>
            <a:r>
              <a:rPr lang="ca-ES" sz="5400" b="1" dirty="0">
                <a:solidFill>
                  <a:srgbClr val="006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Com ho fem?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Incorporació de 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robòtica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des de P3 fins a l’ESO.</a:t>
            </a:r>
          </a:p>
          <a:p>
            <a:endParaRPr lang="es-ES" sz="2000" dirty="0">
              <a:latin typeface="Comic Sans MS" pitchFamily="66" charset="0"/>
              <a:cs typeface="Courier New" pitchFamily="49" charset="0"/>
            </a:endParaRPr>
          </a:p>
          <a:p>
            <a:endParaRPr lang="es-ES" sz="2000" dirty="0">
              <a:latin typeface="Comic Sans MS" pitchFamily="66" charset="0"/>
              <a:cs typeface="Courier New" pitchFamily="49" charset="0"/>
            </a:endParaRPr>
          </a:p>
          <a:p>
            <a:endParaRPr lang="es-ES" sz="2000" dirty="0">
              <a:latin typeface="Comic Sans MS" pitchFamily="66" charset="0"/>
              <a:cs typeface="Courier New" pitchFamily="49" charset="0"/>
            </a:endParaRPr>
          </a:p>
          <a:p>
            <a:endParaRPr lang="es-ES" sz="2000" dirty="0">
              <a:latin typeface="Comic Sans MS" pitchFamily="66" charset="0"/>
              <a:cs typeface="Courier New" pitchFamily="49" charset="0"/>
            </a:endParaRPr>
          </a:p>
          <a:p>
            <a:endParaRPr lang="es-ES" sz="2000" dirty="0">
              <a:latin typeface="Comic Sans MS" pitchFamily="66" charset="0"/>
              <a:cs typeface="Courier New" pitchFamily="49" charset="0"/>
            </a:endParaRPr>
          </a:p>
          <a:p>
            <a:endParaRPr lang="es-ES" sz="2000" dirty="0">
              <a:latin typeface="Comic Sans MS" pitchFamily="66" charset="0"/>
              <a:cs typeface="Courier New" pitchFamily="49" charset="0"/>
            </a:endParaRPr>
          </a:p>
          <a:p>
            <a:endParaRPr lang="es-ES" sz="2000" dirty="0">
              <a:latin typeface="Comic Sans MS" pitchFamily="66" charset="0"/>
              <a:cs typeface="Courier New" pitchFamily="49" charset="0"/>
            </a:endParaRPr>
          </a:p>
          <a:p>
            <a:endParaRPr lang="es-ES" sz="2000" dirty="0">
              <a:latin typeface="Comic Sans MS" pitchFamily="66" charset="0"/>
              <a:cs typeface="Courier New" pitchFamily="49" charset="0"/>
            </a:endParaRPr>
          </a:p>
          <a:p>
            <a:endParaRPr lang="ca-ES" sz="2000" dirty="0">
              <a:latin typeface="Comic Sans MS" pitchFamily="66" charset="0"/>
              <a:cs typeface="Courier New" pitchFamily="49" charset="0"/>
            </a:endParaRPr>
          </a:p>
          <a:p>
            <a:endParaRPr lang="ca-ES" sz="2000" dirty="0">
              <a:latin typeface="Comic Sans MS" pitchFamily="66" charset="0"/>
              <a:cs typeface="Courier New" pitchFamily="49" charset="0"/>
            </a:endParaRPr>
          </a:p>
          <a:p>
            <a:endParaRPr lang="ca-ES" dirty="0"/>
          </a:p>
        </p:txBody>
      </p:sp>
      <p:pic>
        <p:nvPicPr>
          <p:cNvPr id="4" name="3 Marcador de contenid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154" y="2323917"/>
            <a:ext cx="2787617" cy="1860458"/>
          </a:xfrm>
          <a:prstGeom prst="rect">
            <a:avLst/>
          </a:prstGeom>
        </p:spPr>
      </p:pic>
      <p:pic>
        <p:nvPicPr>
          <p:cNvPr id="3074" name="Picture 2" descr="C:\Users\Usuario\Desktop\FOTOS PORTES OBERTES\fcd1d6fd-6c8c-436f-9c00-8cf038f5eed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9" b="10985"/>
          <a:stretch/>
        </p:blipFill>
        <p:spPr bwMode="auto">
          <a:xfrm>
            <a:off x="566729" y="2556500"/>
            <a:ext cx="2529270" cy="14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uario\Desktop\FOTOS PORTES OBERTES\e4e1a1f9-c7f0-45fd-bcd2-85e07c2e75a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7" b="29691"/>
          <a:stretch/>
        </p:blipFill>
        <p:spPr bwMode="auto">
          <a:xfrm>
            <a:off x="5951953" y="4301500"/>
            <a:ext cx="2787618" cy="212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uario\Desktop\FOTOS PORTES OBERTES\b22770d8-4894-4d4c-89dc-a1be91f20ad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8" b="10849"/>
          <a:stretch/>
        </p:blipFill>
        <p:spPr bwMode="auto">
          <a:xfrm>
            <a:off x="589454" y="4301500"/>
            <a:ext cx="2350427" cy="210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uario\Desktop\FOTOS PORTES OBERTES\15a6b8eb-9357-4765-bd94-14b8a9c09dd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135" y="4450408"/>
            <a:ext cx="278291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1D14D0B-D036-4E7E-ABAC-F827C8C9B8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9498" y="2433654"/>
            <a:ext cx="2585798" cy="164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17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sz="5400" b="1" dirty="0">
                <a:solidFill>
                  <a:srgbClr val="006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Com ho fem?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L’activitat educativa es desenvolupa amb 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1/3 de la jornada en anglès.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</a:t>
            </a:r>
          </a:p>
          <a:p>
            <a:pPr algn="just">
              <a:buFont typeface="Wingdings" pitchFamily="2" charset="2"/>
              <a:buChar char="ü"/>
            </a:pPr>
            <a:endParaRPr lang="ca-ES" sz="20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S’incorpora una 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segona llengua estrangera 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a totes les etapes.</a:t>
            </a:r>
          </a:p>
          <a:p>
            <a:pPr algn="just">
              <a:buFont typeface="Wingdings" pitchFamily="2" charset="2"/>
              <a:buChar char="ü"/>
            </a:pPr>
            <a:endParaRPr lang="ca-ES" sz="2000" dirty="0">
              <a:latin typeface="Comic Sans MS" pitchFamily="66" charset="0"/>
              <a:cs typeface="Courier New" pitchFamily="49" charset="0"/>
            </a:endParaRPr>
          </a:p>
          <a:p>
            <a:pPr algn="just">
              <a:buFont typeface="Wingdings" pitchFamily="2" charset="2"/>
              <a:buChar char="ü"/>
            </a:pPr>
            <a:endParaRPr lang="ca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B8C510-BFCF-41FF-8776-5D1622BE6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486" y="3672521"/>
            <a:ext cx="2938527" cy="20911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9C33DF7-ED69-4748-8343-30F2D8596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6" y="3863181"/>
            <a:ext cx="2658086" cy="199356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E5D9B01-C0BE-433C-A502-3089D316A8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317" y="3672521"/>
            <a:ext cx="1840232" cy="245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51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Donem importància a la 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música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que és fonamental per al seu desenvolupament integral.</a:t>
            </a:r>
          </a:p>
          <a:p>
            <a:pPr lvl="1" algn="just">
              <a:buFont typeface="Wingdings" pitchFamily="2" charset="2"/>
              <a:buChar char="ü"/>
            </a:pPr>
            <a:r>
              <a:rPr lang="ca-ES" sz="16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Comptem amb un especialista en educació infantil, guitarrista i compositor.</a:t>
            </a:r>
          </a:p>
          <a:p>
            <a:pPr lvl="1" algn="just">
              <a:buFont typeface="Wingdings" pitchFamily="2" charset="2"/>
              <a:buChar char="ü"/>
            </a:pPr>
            <a:endParaRPr lang="ca-ES" sz="16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L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’educació</a:t>
            </a:r>
            <a:r>
              <a:rPr lang="es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emocional 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és l’eix vertebrador de la nostra tasca educativa.</a:t>
            </a:r>
            <a:endParaRPr lang="ca-E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sz="5400" b="1" dirty="0">
                <a:solidFill>
                  <a:srgbClr val="006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Com ho fem?</a:t>
            </a:r>
          </a:p>
        </p:txBody>
      </p:sp>
      <p:pic>
        <p:nvPicPr>
          <p:cNvPr id="5" name="Picture 3" descr="C:\Users\Usuario\Desktop\FOTOS PORTES OBERTES\e2078c8e-4200-43ca-8d81-dc9a233464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439" y="4638592"/>
            <a:ext cx="259228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3 Marcador de contenid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92" y="4850132"/>
            <a:ext cx="3280696" cy="175304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973" y="3830068"/>
            <a:ext cx="1240538" cy="165405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C0D4CC7-F85C-48CD-AAE9-993B3D49E2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89" y="3850772"/>
            <a:ext cx="1203598" cy="160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09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/>
          </a:bodyPr>
          <a:lstStyle/>
          <a:p>
            <a:r>
              <a:rPr lang="ca-ES" sz="5400" b="1" dirty="0">
                <a:solidFill>
                  <a:srgbClr val="006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Atenció personalitzada: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1600200"/>
            <a:ext cx="7931224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</a:rPr>
              <a:t>DUA</a:t>
            </a:r>
          </a:p>
          <a:p>
            <a:pPr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</a:rPr>
              <a:t>Atenció individualitzada.</a:t>
            </a:r>
          </a:p>
          <a:p>
            <a:pPr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</a:rPr>
              <a:t>Personalització dels aprenentatges.</a:t>
            </a:r>
          </a:p>
          <a:p>
            <a:pPr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</a:rPr>
              <a:t>Desdoblament dels grups-classe.</a:t>
            </a:r>
          </a:p>
          <a:p>
            <a:pPr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</a:rPr>
              <a:t>Coordinació amb els serveis externs.</a:t>
            </a:r>
          </a:p>
          <a:p>
            <a:pPr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</a:rPr>
              <a:t>Orientació educativa i professional a l’ESO.</a:t>
            </a:r>
          </a:p>
          <a:p>
            <a:pPr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</a:rPr>
              <a:t>El nostre centre compta amb servei de SIEI. </a:t>
            </a:r>
          </a:p>
        </p:txBody>
      </p:sp>
      <p:pic>
        <p:nvPicPr>
          <p:cNvPr id="9218" name="Picture 2" descr="C:\Users\Usuario\Desktop\FOTOS PORTES OBERTES\37d1a634-d950-4b4b-8470-b0de17a60fd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259" y="4517676"/>
            <a:ext cx="2615541" cy="196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339A701-FE93-4E39-B283-C244F8C7B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07" y="4710004"/>
            <a:ext cx="1938696" cy="17375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8CEDF8B-51D2-4DCC-B267-A409D4D0B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979" y="4564284"/>
            <a:ext cx="2736304" cy="195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19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400" b="1" dirty="0">
                <a:solidFill>
                  <a:srgbClr val="006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Xarxa educativa:</a:t>
            </a:r>
            <a:endParaRPr lang="ca-ES" sz="5400" b="1" dirty="0">
              <a:solidFill>
                <a:srgbClr val="006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1" y="4255928"/>
            <a:ext cx="2805445" cy="2176777"/>
          </a:xfrm>
          <a:prstGeom prst="rect">
            <a:avLst/>
          </a:prstGeom>
        </p:spPr>
      </p:pic>
      <p:pic>
        <p:nvPicPr>
          <p:cNvPr id="5123" name="Picture 3" descr="C:\Users\Usuario\Desktop\FOTOS PORTES OBERTES\0b148c1b-477e-4273-b6ab-0ce2923762b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73" y="3429000"/>
            <a:ext cx="1629069" cy="162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539552" y="1335147"/>
            <a:ext cx="79928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Establim relacions amb la comunitat per tal d’integrar l’escola en el dia a dia del barri i treballem de manera transversal 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l’educació viària i el civisme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.</a:t>
            </a:r>
          </a:p>
          <a:p>
            <a:pPr algn="just">
              <a:buFont typeface="Wingdings" pitchFamily="2" charset="2"/>
              <a:buChar char="ü"/>
            </a:pPr>
            <a:endParaRPr lang="ca-ES" sz="20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Treballem conjuntament amb els diferents cossos policials amb  tallers sobre prevenció de </a:t>
            </a:r>
            <a:r>
              <a:rPr lang="ca-ES" sz="20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bullying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, perills de les xarxes socials, etc.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9CA2050-2F2A-4E9E-8764-10A185013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721" y="4255927"/>
            <a:ext cx="2482505" cy="217677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C5ACF87-C016-42A6-8EF6-304F2350BC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6" b="58268"/>
          <a:stretch/>
        </p:blipFill>
        <p:spPr>
          <a:xfrm>
            <a:off x="6047171" y="5076056"/>
            <a:ext cx="2809875" cy="150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93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9784" y="1340768"/>
            <a:ext cx="8556711" cy="628663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Establim</a:t>
            </a:r>
            <a:r>
              <a:rPr lang="es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relacions amb l’entorn: associacions, entitats, agrupacions, etc.</a:t>
            </a:r>
          </a:p>
          <a:p>
            <a:pPr algn="just"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Treballem amb projectes solidaris:</a:t>
            </a:r>
            <a:endParaRPr lang="es-ES" sz="23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lvl="1" algn="just">
              <a:buFont typeface="Wingdings" pitchFamily="2" charset="2"/>
              <a:buChar char="ü"/>
            </a:pP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Avismón</a:t>
            </a:r>
            <a:endParaRPr lang="es-ES" sz="16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lvl="1" algn="just">
              <a:buFont typeface="Wingdings" pitchFamily="2" charset="2"/>
              <a:buChar char="ü"/>
            </a:pP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Banc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</a:t>
            </a: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d’aliments</a:t>
            </a:r>
            <a:endParaRPr lang="es-ES" sz="16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lvl="1" algn="just">
              <a:buFont typeface="Wingdings" pitchFamily="2" charset="2"/>
              <a:buChar char="ü"/>
            </a:pP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Xocolatada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</a:t>
            </a: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solidària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.</a:t>
            </a:r>
            <a:r>
              <a:rPr lang="es-ES" sz="19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</a:t>
            </a:r>
          </a:p>
          <a:p>
            <a:pPr lvl="1" algn="just">
              <a:buFont typeface="Wingdings" pitchFamily="2" charset="2"/>
              <a:buChar char="ü"/>
            </a:pP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Fundació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</a:t>
            </a: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Aladina</a:t>
            </a:r>
            <a:endParaRPr lang="es-ES" sz="16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lvl="1" algn="just">
              <a:buFont typeface="Wingdings" pitchFamily="2" charset="2"/>
              <a:buChar char="ü"/>
            </a:pP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Let’s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</a:t>
            </a: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clean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Up </a:t>
            </a: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Europe</a:t>
            </a:r>
            <a:endParaRPr lang="es-ES" sz="16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lvl="1" algn="just">
              <a:buFont typeface="Wingdings" pitchFamily="2" charset="2"/>
              <a:buChar char="ü"/>
            </a:pP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Plogging</a:t>
            </a:r>
            <a:endParaRPr lang="ca-ES" sz="16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marL="0" indent="0" algn="just">
              <a:buNone/>
            </a:pPr>
            <a:r>
              <a:rPr lang="ca-ES" sz="2300" dirty="0">
                <a:latin typeface="Courier New" pitchFamily="49" charset="0"/>
                <a:cs typeface="Courier New" pitchFamily="49" charset="0"/>
              </a:rPr>
              <a:t> </a:t>
            </a:r>
            <a:endParaRPr lang="ca-ES" sz="20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94" y="4754968"/>
            <a:ext cx="2051238" cy="1733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s-ES" sz="5400" b="1" dirty="0">
                <a:solidFill>
                  <a:srgbClr val="006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Xarxa educativa:</a:t>
            </a:r>
            <a:endParaRPr lang="ca-ES" sz="5400" b="1" dirty="0">
              <a:solidFill>
                <a:srgbClr val="006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4098" name="Picture 2" descr="C:\Users\Usuario\Desktop\FOTOS PORTES OBERTES\d0d2ad24-2f41-493f-9d54-c6b68b019ca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75" y="4414683"/>
            <a:ext cx="3052725" cy="20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DD468DD-C92D-4D48-9AF9-E07586A83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553" y="4754968"/>
            <a:ext cx="1412236" cy="176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4D3B775-66C7-40DC-8301-59C33508D8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5" b="51813"/>
          <a:stretch/>
        </p:blipFill>
        <p:spPr>
          <a:xfrm>
            <a:off x="5755499" y="2061408"/>
            <a:ext cx="2809875" cy="182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4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980728"/>
            <a:ext cx="8229600" cy="36004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a-ES" sz="2000" dirty="0">
              <a:latin typeface="Comic Sans MS" pitchFamily="66" charset="0"/>
              <a:cs typeface="Courier New" pitchFamily="49" charset="0"/>
            </a:endParaRPr>
          </a:p>
          <a:p>
            <a:pPr marL="0" indent="0" algn="just">
              <a:buNone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Fomentem el </a:t>
            </a:r>
            <a:r>
              <a:rPr lang="ca-ES" sz="2000" b="1" u="sng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consum d’aliments saludables: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Participant en programes de la Generalitat de Catalunya: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Llet a les escoles.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Fruita escolar.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Ametller Origen.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Mercats i Escola</a:t>
            </a:r>
          </a:p>
          <a:p>
            <a:pPr marL="457200" lvl="1" indent="0" algn="just">
              <a:buNone/>
            </a:pPr>
            <a:endParaRPr lang="ca-ES" sz="2000" b="1" dirty="0">
              <a:latin typeface="Comic Sans MS" pitchFamily="66" charset="0"/>
              <a:cs typeface="Courier New" pitchFamily="49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7" t="11935" r="13891" b="49978"/>
          <a:stretch/>
        </p:blipFill>
        <p:spPr>
          <a:xfrm>
            <a:off x="3113406" y="4293096"/>
            <a:ext cx="2268232" cy="1798943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4"/>
          <a:stretch/>
        </p:blipFill>
        <p:spPr>
          <a:xfrm>
            <a:off x="5458818" y="2348880"/>
            <a:ext cx="3430562" cy="4113953"/>
          </a:xfrm>
          <a:prstGeom prst="rect">
            <a:avLst/>
          </a:prstGeom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1979ED85-7A6C-4BB9-A725-B80324294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s-ES" sz="5400" b="1" dirty="0">
                <a:solidFill>
                  <a:srgbClr val="006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Xarxa educativa:</a:t>
            </a:r>
            <a:endParaRPr lang="ca-ES" sz="5400" b="1" dirty="0">
              <a:solidFill>
                <a:srgbClr val="006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F4BF177-1B1B-4F1E-ADE7-0F831C1E0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60" y="3941793"/>
            <a:ext cx="2802648" cy="270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8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sz="5400" b="1" dirty="0">
                <a:solidFill>
                  <a:srgbClr val="006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Equip docent: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556792"/>
            <a:ext cx="8712968" cy="539998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	L’equip de docent es troba en formació constant per poder saber, conèixer i analitzar els nous processos d’ensenyament-aprenentatge i poder incorporar tot allò que aporti </a:t>
            </a:r>
            <a:r>
              <a:rPr lang="ca-ES" sz="2000" b="1" u="sng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qualitat educativa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a l’escola. </a:t>
            </a:r>
          </a:p>
          <a:p>
            <a:pPr marL="0" indent="0" algn="just">
              <a:buNone/>
            </a:pPr>
            <a:endParaRPr lang="ca-ES" sz="20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marL="0" indent="0" algn="ctr">
              <a:buNone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(Cursos de formació, trobades de centres, Congressos, videoconferències, taules rodones, tallers de famílies...)</a:t>
            </a:r>
            <a:endParaRPr lang="ca-E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122" name="Picture 2" descr="C:\Users\SAloma\Desktop\foto pp\ponencia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4256047"/>
            <a:ext cx="3384376" cy="225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459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2190" y="187736"/>
            <a:ext cx="8229600" cy="1143000"/>
          </a:xfrm>
        </p:spPr>
        <p:txBody>
          <a:bodyPr>
            <a:normAutofit/>
          </a:bodyPr>
          <a:lstStyle/>
          <a:p>
            <a:r>
              <a:rPr lang="ca-ES" sz="5400" b="1" dirty="0">
                <a:solidFill>
                  <a:srgbClr val="006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Serveis: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2210" y="1222377"/>
            <a:ext cx="7412971" cy="5040560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ca-ES" sz="7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Gabinet psicopedagògic.</a:t>
            </a: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ca-ES" sz="7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Servei mèdic setmanal.</a:t>
            </a: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ca-ES" sz="7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Revisions mèdiques, vacunació, optometries i salut bucodental.</a:t>
            </a: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ca-ES" sz="7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Plataforma mèdica DOCTIVI.</a:t>
            </a: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ca-ES" sz="7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Assegurança de responsabilitat civil i d’accidents.</a:t>
            </a: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ca-ES" sz="7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Plataforma de gestió i comunicació ALEXIA.             </a:t>
            </a: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ca-ES" sz="7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Cuina pròpia: Amb menús supervisats per un equip de nutricionistes i el cuiner, que tenen com a objectiu l’adquisició d’hàbits alimentaris saludables, adaptat a les característiques personals de l’alumnat.</a:t>
            </a:r>
          </a:p>
          <a:p>
            <a:pPr algn="just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ca-ES" sz="7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Servei de d’acollida matinal</a:t>
            </a:r>
            <a:r>
              <a:rPr lang="es-ES" sz="7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.</a:t>
            </a:r>
            <a:endParaRPr lang="ca-ES" sz="7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078" name="Picture 6" descr="https://escola-aloma.com/wp-content/uploads/2019/01/icon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583" y="2470317"/>
            <a:ext cx="893704" cy="8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57" y="4244042"/>
            <a:ext cx="1197215" cy="95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www.escola-aloma.com/wp-content/uploads/2014/03/logoalexi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513" y="5826694"/>
            <a:ext cx="1152128" cy="43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escola-aloma.com/wp-content/uploads/2016/06/aramark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" t="12514" r="9540" b="20053"/>
          <a:stretch/>
        </p:blipFill>
        <p:spPr bwMode="auto">
          <a:xfrm>
            <a:off x="7824959" y="1327317"/>
            <a:ext cx="1023424" cy="77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962583" y="3417779"/>
            <a:ext cx="1157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latin typeface="Comic Sans MS" pitchFamily="66" charset="0"/>
                <a:cs typeface="Courier New" pitchFamily="49" charset="0"/>
              </a:rPr>
              <a:t>DOCTIVI</a:t>
            </a:r>
            <a:endParaRPr lang="ca-ES" sz="1200" b="1" dirty="0">
              <a:latin typeface="Comic Sans MS" pitchFamily="66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95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sz="5400" b="1" dirty="0">
                <a:solidFill>
                  <a:srgbClr val="006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Qui</a:t>
            </a:r>
            <a:r>
              <a:rPr lang="ca-ES" sz="5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som?</a:t>
            </a:r>
            <a:endParaRPr lang="ca-ES" sz="5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17856" y="1743749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a-ES" sz="22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L’ESCOLA ALOMA </a:t>
            </a:r>
            <a:r>
              <a:rPr lang="ca-ES" sz="2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és un centre d’educació obligatòria</a:t>
            </a:r>
          </a:p>
          <a:p>
            <a:pPr marL="0" indent="0" algn="just">
              <a:buNone/>
            </a:pPr>
            <a:r>
              <a:rPr lang="ca-ES" sz="2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(3 – 16 anys) amb més de 50 anys d’història al barri.</a:t>
            </a:r>
          </a:p>
          <a:p>
            <a:pPr marL="0" indent="0">
              <a:buNone/>
            </a:pPr>
            <a:r>
              <a:rPr lang="ca-ES" sz="2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	</a:t>
            </a:r>
          </a:p>
          <a:p>
            <a:pPr marL="0" indent="0">
              <a:buNone/>
            </a:pPr>
            <a:r>
              <a:rPr lang="ca-ES" sz="2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L’Escola forma part d’un </a:t>
            </a:r>
            <a:r>
              <a:rPr lang="ca-ES" sz="2200" b="1" u="sng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grup educatiu</a:t>
            </a:r>
            <a:r>
              <a:rPr lang="ca-ES" sz="2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, format per: </a:t>
            </a:r>
          </a:p>
          <a:p>
            <a:pPr marL="0" indent="0">
              <a:buNone/>
            </a:pPr>
            <a:endParaRPr lang="ca-ES" sz="22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lvl="1" algn="just">
              <a:buFont typeface="Wingdings" pitchFamily="2" charset="2"/>
              <a:buChar char="ü"/>
            </a:pPr>
            <a:r>
              <a:rPr lang="ca-ES" sz="2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Escola Infantil Petit Aloma (0-3 anys)</a:t>
            </a:r>
          </a:p>
          <a:p>
            <a:pPr lvl="1" algn="just">
              <a:buFont typeface="Wingdings" pitchFamily="2" charset="2"/>
              <a:buChar char="ü"/>
            </a:pPr>
            <a:r>
              <a:rPr lang="ca-ES" sz="2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Centre d’ensenyament </a:t>
            </a:r>
            <a:r>
              <a:rPr lang="ca-ES" sz="22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postobligatori</a:t>
            </a:r>
            <a:r>
              <a:rPr lang="ca-ES" sz="2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</a:t>
            </a:r>
          </a:p>
          <a:p>
            <a:pPr marL="457200" lvl="1" indent="0" algn="just">
              <a:buNone/>
            </a:pPr>
            <a:r>
              <a:rPr lang="ca-ES" sz="2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 </a:t>
            </a:r>
            <a:r>
              <a:rPr lang="ca-ES" sz="22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Santapau-Pifma</a:t>
            </a:r>
            <a:endParaRPr lang="ca-ES" sz="22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marL="0" indent="0" algn="just">
              <a:buNone/>
            </a:pPr>
            <a:r>
              <a:rPr lang="ca-ES" dirty="0">
                <a:latin typeface="Courier New" pitchFamily="49" charset="0"/>
                <a:cs typeface="Courier New" pitchFamily="49" charset="0"/>
              </a:rPr>
              <a:t>	</a:t>
            </a:r>
            <a:endParaRPr lang="es-ES" dirty="0"/>
          </a:p>
          <a:p>
            <a:endParaRPr lang="ca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853190"/>
            <a:ext cx="1080120" cy="145911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892072"/>
            <a:ext cx="1224136" cy="1381345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331899"/>
            <a:ext cx="2591361" cy="78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6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9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13" tmFilter="0, 0; 0.125,0.2665; 0.25,0.4; 0.375,0.465; 0.5,0.5;  0.625,0.535; 0.75,0.6; 0.875,0.7335; 1,1">
                                          <p:stCondLst>
                                            <p:cond delay="91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7" tmFilter="0, 0; 0.125,0.2665; 0.25,0.4; 0.375,0.465; 0.5,0.5;  0.625,0.535; 0.75,0.6; 0.875,0.7335; 1,1">
                                          <p:stCondLst>
                                            <p:cond delay="1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6" tmFilter="0, 0; 0.125,0.2665; 0.25,0.4; 0.375,0.465; 0.5,0.5;  0.625,0.535; 0.75,0.6; 0.875,0.7335; 1,1">
                                          <p:stCondLst>
                                            <p:cond delay="227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6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28" decel="50000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6">
                                          <p:stCondLst>
                                            <p:cond delay="18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28" decel="50000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6">
                                          <p:stCondLst>
                                            <p:cond delay="225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28" decel="50000">
                                          <p:stCondLst>
                                            <p:cond delay="229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6">
                                          <p:stCondLst>
                                            <p:cond delay="24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28" decel="50000">
                                          <p:stCondLst>
                                            <p:cond delay="25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sz="5400" b="1" dirty="0">
                <a:solidFill>
                  <a:srgbClr val="006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Extraescolars: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69675" y="1417638"/>
            <a:ext cx="5688632" cy="504056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s-ES" sz="2000" b="1" u="sng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Escola de </a:t>
            </a:r>
            <a:r>
              <a:rPr lang="es-ES" sz="2000" b="1" u="sng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llengües</a:t>
            </a:r>
            <a:r>
              <a:rPr lang="es-ES" sz="2000" b="1" u="sng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</a:t>
            </a:r>
            <a:r>
              <a:rPr lang="es-ES" sz="2000" b="1" u="sng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estrangeres</a:t>
            </a:r>
            <a:r>
              <a:rPr lang="es-ES" sz="2000" b="1" u="sng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: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Oferint la possibilitat d’obtenir els certificats oficials de </a:t>
            </a:r>
            <a:r>
              <a:rPr lang="ca-ES" sz="20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Cambridge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.</a:t>
            </a:r>
          </a:p>
          <a:p>
            <a:pPr algn="just">
              <a:buFont typeface="Wingdings" pitchFamily="2" charset="2"/>
              <a:buChar char="ü"/>
            </a:pPr>
            <a:endParaRPr lang="ca-ES" sz="20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marL="0" indent="0" algn="just">
              <a:buNone/>
            </a:pPr>
            <a:endParaRPr lang="es-ES" sz="20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marL="0" indent="0" algn="just">
              <a:buNone/>
            </a:pPr>
            <a:endParaRPr lang="es-ES" sz="20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ca-ES" sz="2000" b="1" u="sng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Activitats: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El centre oferta 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activitats culturals, esportives i lúdiques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</a:t>
            </a:r>
            <a:r>
              <a:rPr lang="ca-ES" sz="18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(teatre, ball infantil, robòtica, escacs, anglès, alemany, bàsquet, natació, </a:t>
            </a:r>
            <a:r>
              <a:rPr lang="ca-ES" sz="18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multiesport</a:t>
            </a:r>
            <a:r>
              <a:rPr lang="ca-ES" sz="18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)</a:t>
            </a:r>
          </a:p>
          <a:p>
            <a:pPr algn="just">
              <a:buFont typeface="Wingdings" pitchFamily="2" charset="2"/>
              <a:buChar char="ü"/>
            </a:pPr>
            <a:endParaRPr lang="ca-ES" sz="20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ca-ES" sz="2000" b="1" u="sng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Formació dual: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Oferim la possibilitat d’obtenir una doble titulació en llengua anglesa</a:t>
            </a:r>
            <a:r>
              <a:rPr lang="es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.</a:t>
            </a:r>
          </a:p>
          <a:p>
            <a:pPr algn="just">
              <a:buFont typeface="Wingdings" pitchFamily="2" charset="2"/>
              <a:buChar char="ü"/>
            </a:pPr>
            <a:endParaRPr lang="es-ES" dirty="0">
              <a:latin typeface="Courier New" pitchFamily="49" charset="0"/>
              <a:cs typeface="Courier New" pitchFamily="49" charset="0"/>
            </a:endParaRPr>
          </a:p>
          <a:p>
            <a:pPr algn="just">
              <a:buFont typeface="Wingdings" pitchFamily="2" charset="2"/>
              <a:buChar char="ü"/>
            </a:pPr>
            <a:endParaRPr lang="es-ES" dirty="0">
              <a:latin typeface="Courier New" pitchFamily="49" charset="0"/>
              <a:cs typeface="Courier New" pitchFamily="49" charset="0"/>
            </a:endParaRPr>
          </a:p>
          <a:p>
            <a:pPr algn="just">
              <a:buFont typeface="Wingdings" pitchFamily="2" charset="2"/>
              <a:buChar char="ü"/>
            </a:pPr>
            <a:endParaRPr lang="es-ES" u="sng" dirty="0">
              <a:latin typeface="Courier New" pitchFamily="49" charset="0"/>
              <a:cs typeface="Courier New" pitchFamily="49" charset="0"/>
            </a:endParaRPr>
          </a:p>
          <a:p>
            <a:endParaRPr lang="ca-E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92896"/>
            <a:ext cx="2232248" cy="84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98A59FB-2240-4473-BF69-4FA8B01783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18"/>
          <a:stretch/>
        </p:blipFill>
        <p:spPr>
          <a:xfrm>
            <a:off x="6110321" y="1826553"/>
            <a:ext cx="2764004" cy="416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93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B0EAB937-F55E-40CB-98CA-84FA1C3D49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0" t="34644" b="31582"/>
          <a:stretch/>
        </p:blipFill>
        <p:spPr>
          <a:xfrm>
            <a:off x="2160930" y="3028442"/>
            <a:ext cx="1973844" cy="180514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sz="5400" b="1" dirty="0">
                <a:solidFill>
                  <a:srgbClr val="006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Activitats de lleure: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algn="just">
              <a:buFont typeface="Wingdings" pitchFamily="2" charset="2"/>
              <a:buChar char="ü"/>
            </a:pPr>
            <a:r>
              <a:rPr lang="ca-ES" sz="2000" b="1" u="sng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Sortides: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colònies, viatges, sortides d’un dia .…</a:t>
            </a:r>
          </a:p>
          <a:p>
            <a:pPr algn="just">
              <a:buFont typeface="Wingdings" pitchFamily="2" charset="2"/>
              <a:buChar char="ü"/>
            </a:pPr>
            <a:endParaRPr lang="ca-ES" sz="2000" u="sng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ca-ES" sz="2000" b="1" u="sng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Casals d’estiu: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Activitats lúdiques al voltant d’un centre d’interès, piscina, esports, sortides setmanals, gimcanes....</a:t>
            </a:r>
            <a:endParaRPr lang="ca-ES" b="1" u="sng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436" y="4746406"/>
            <a:ext cx="2483768" cy="1862826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17" y="3028442"/>
            <a:ext cx="2307106" cy="1743526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t="11556" r="15972" b="30143"/>
          <a:stretch/>
        </p:blipFill>
        <p:spPr>
          <a:xfrm>
            <a:off x="662849" y="3028442"/>
            <a:ext cx="1504046" cy="1717964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84" y="4651279"/>
            <a:ext cx="1504046" cy="1932083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9" y="4718704"/>
            <a:ext cx="2304703" cy="190618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27" y="3244923"/>
            <a:ext cx="3048178" cy="30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2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50823" y="763750"/>
            <a:ext cx="8229600" cy="5289451"/>
          </a:xfrm>
        </p:spPr>
        <p:txBody>
          <a:bodyPr/>
          <a:lstStyle/>
          <a:p>
            <a:pPr algn="ctr">
              <a:buNone/>
            </a:pPr>
            <a:r>
              <a:rPr lang="ca-ES" sz="2800" dirty="0">
                <a:latin typeface="Kristen ITC" panose="03050502040202030202" pitchFamily="66" charset="0"/>
              </a:rPr>
              <a:t>«</a:t>
            </a:r>
            <a:r>
              <a:rPr lang="ca-ES" sz="2800" dirty="0">
                <a:latin typeface="Kristen ITC" panose="03050502040202030202" pitchFamily="66" charset="0"/>
                <a:cs typeface="Courier New" pitchFamily="49" charset="0"/>
              </a:rPr>
              <a:t>L’Educació és l’arma més poderosa que pots emprar per canviar el món»</a:t>
            </a:r>
          </a:p>
          <a:p>
            <a:pPr algn="ctr">
              <a:buNone/>
            </a:pPr>
            <a:endParaRPr lang="ca-ES" sz="2000" i="1" dirty="0">
              <a:latin typeface="Kristen ITC" panose="03050502040202030202" pitchFamily="66" charset="0"/>
              <a:cs typeface="Courier New" pitchFamily="49" charset="0"/>
            </a:endParaRPr>
          </a:p>
          <a:p>
            <a:pPr algn="ctr">
              <a:buNone/>
            </a:pPr>
            <a:r>
              <a:rPr lang="ca-ES" sz="2000" i="1" dirty="0">
                <a:latin typeface="Kristen ITC" panose="03050502040202030202" pitchFamily="66" charset="0"/>
                <a:cs typeface="Courier New" pitchFamily="49" charset="0"/>
              </a:rPr>
              <a:t> Nelson Mandela</a:t>
            </a:r>
          </a:p>
          <a:p>
            <a:endParaRPr lang="ca-ES" dirty="0"/>
          </a:p>
        </p:txBody>
      </p:sp>
      <p:pic>
        <p:nvPicPr>
          <p:cNvPr id="4" name="Picture 2" descr="C:\Users\BAT17\Desktop\logo aloma ALPH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80928"/>
            <a:ext cx="2952328" cy="307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B5281B4-9B0F-43F9-B853-01577814141D}"/>
              </a:ext>
            </a:extLst>
          </p:cNvPr>
          <p:cNvSpPr txBox="1"/>
          <p:nvPr/>
        </p:nvSpPr>
        <p:spPr>
          <a:xfrm>
            <a:off x="6923023" y="6053201"/>
            <a:ext cx="2220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Febrer</a:t>
            </a:r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427676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332656"/>
            <a:ext cx="8445624" cy="39604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a-ES" sz="2200" dirty="0">
                <a:latin typeface="Courier New" pitchFamily="49" charset="0"/>
                <a:cs typeface="Courier New" pitchFamily="49" charset="0"/>
              </a:rPr>
              <a:t>	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ca-ES" sz="2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	Projectem la nostra tasca educativa i la </a:t>
            </a:r>
            <a:r>
              <a:rPr lang="ca-ES" sz="22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vocació de constant renovació</a:t>
            </a:r>
            <a:r>
              <a:rPr lang="ca-ES" sz="2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de forma que puguem treballar en el present i futur del nostre alumnat.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ca-ES" sz="10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ca-ES" sz="2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	Tota la comunitat educativa treballem per poder crear un </a:t>
            </a:r>
            <a:r>
              <a:rPr lang="ca-ES" sz="22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ambient adequat </a:t>
            </a:r>
            <a:r>
              <a:rPr lang="ca-ES" sz="22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que permeti </a:t>
            </a:r>
            <a:r>
              <a:rPr lang="ca-ES" sz="22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potenciar l’esforç personal, la cooperació i la solidaritat, promovent l’educació integral dels nois i noies.</a:t>
            </a:r>
          </a:p>
          <a:p>
            <a:pPr marL="0" indent="0" algn="just">
              <a:buNone/>
            </a:pPr>
            <a:endParaRPr lang="ca-ES" sz="2000" b="1" dirty="0">
              <a:latin typeface="Comic Sans MS" pitchFamily="66" charset="0"/>
              <a:cs typeface="Courier New" pitchFamily="49" charset="0"/>
            </a:endParaRPr>
          </a:p>
          <a:p>
            <a:pPr marL="0" indent="0" algn="just">
              <a:buNone/>
            </a:pPr>
            <a:r>
              <a:rPr lang="ca-ES" sz="2000" dirty="0">
                <a:latin typeface="Comic Sans MS" pitchFamily="66" charset="0"/>
                <a:cs typeface="Courier New" pitchFamily="49" charset="0"/>
              </a:rPr>
              <a:t>	</a:t>
            </a:r>
            <a:endParaRPr lang="ca-ES" sz="2000" b="1" dirty="0">
              <a:latin typeface="Courier New" pitchFamily="49" charset="0"/>
              <a:cs typeface="Courier New" pitchFamily="49" charset="0"/>
            </a:endParaRPr>
          </a:p>
          <a:p>
            <a:endParaRPr lang="ca-ES" sz="2000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41635"/>
            <a:ext cx="3069273" cy="2283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0D39E0-BCC8-47AF-80E9-469193DCB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351" y="4186666"/>
            <a:ext cx="3426799" cy="246190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4FC7999-11CC-4114-8D91-4A981F9D3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41" y="4718251"/>
            <a:ext cx="2006883" cy="150516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516625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1109809"/>
            <a:ext cx="7992888" cy="936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a-ES" sz="2000" b="1" u="sng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ca-ES" sz="2000" b="1" u="sng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GARANTIR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que el nostre alumnat:</a:t>
            </a:r>
          </a:p>
          <a:p>
            <a:pPr marL="0" indent="0">
              <a:buNone/>
            </a:pPr>
            <a:endParaRPr lang="ca-ES" sz="600" dirty="0">
              <a:latin typeface="Comic Sans MS" pitchFamily="66" charset="0"/>
              <a:cs typeface="Courier New" pitchFamily="49" charset="0"/>
            </a:endParaRPr>
          </a:p>
          <a:p>
            <a:pPr marL="0" indent="0">
              <a:buNone/>
            </a:pPr>
            <a:endParaRPr lang="ca-ES" sz="2000" dirty="0">
              <a:latin typeface="Comic Sans MS" pitchFamily="66" charset="0"/>
              <a:cs typeface="Courier New" pitchFamily="49" charset="0"/>
            </a:endParaRPr>
          </a:p>
          <a:p>
            <a:pPr marL="0" indent="0" algn="just">
              <a:buNone/>
            </a:pPr>
            <a:endParaRPr lang="ca-ES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3 Título"/>
          <p:cNvSpPr txBox="1">
            <a:spLocks noGrp="1"/>
          </p:cNvSpPr>
          <p:nvPr>
            <p:ph type="title"/>
          </p:nvPr>
        </p:nvSpPr>
        <p:spPr>
          <a:xfrm>
            <a:off x="457200" y="384474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5400" b="1" dirty="0">
                <a:solidFill>
                  <a:srgbClr val="006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Els nostres objectius: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7" r="15051" b="52254"/>
          <a:stretch/>
        </p:blipFill>
        <p:spPr>
          <a:xfrm>
            <a:off x="5796136" y="1344609"/>
            <a:ext cx="1867622" cy="2160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9 Rectángulo"/>
          <p:cNvSpPr/>
          <p:nvPr/>
        </p:nvSpPr>
        <p:spPr>
          <a:xfrm>
            <a:off x="323528" y="1978999"/>
            <a:ext cx="8718946" cy="2800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Gaudeixi de Tradicions i cultura.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Visqui en un 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entorn saludable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.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Fomenti la 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cohesió social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. </a:t>
            </a:r>
          </a:p>
          <a:p>
            <a:pPr lvl="6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Es </a:t>
            </a:r>
            <a:r>
              <a:rPr lang="es-ES" sz="2000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prepari</a:t>
            </a:r>
            <a:r>
              <a:rPr lang="es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per a l’ 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èxit</a:t>
            </a:r>
            <a:r>
              <a:rPr lang="es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personal.</a:t>
            </a:r>
            <a:endParaRPr lang="ca-ES" sz="20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lvl="6">
              <a:lnSpc>
                <a:spcPct val="150000"/>
              </a:lnSpc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Mantingui una 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bona convivència escolar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.</a:t>
            </a:r>
          </a:p>
          <a:p>
            <a:pPr lvl="6">
              <a:lnSpc>
                <a:spcPct val="150000"/>
              </a:lnSpc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Assoleixi 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hàbits de salut i d’estudi.</a:t>
            </a:r>
            <a:endParaRPr lang="ca-ES" sz="20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6DBA360-7252-4281-B026-B9747705C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5025024"/>
            <a:ext cx="2022222" cy="144850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58D9D95-DE40-4B69-8D75-18D6F6741C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02620"/>
            <a:ext cx="2870508" cy="21528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E8A3D7A-3F1D-42B2-9961-286E78391F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6"/>
          <a:stretch/>
        </p:blipFill>
        <p:spPr>
          <a:xfrm>
            <a:off x="3448500" y="5025024"/>
            <a:ext cx="2469001" cy="144850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35763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83568" y="1105639"/>
            <a:ext cx="8286093" cy="4646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Adquireixi 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valors personals i socials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Treballi amb una 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metodologia viva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i activa.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Fomenti l’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aprenentatge </a:t>
            </a:r>
            <a:r>
              <a:rPr lang="ca-ES" sz="2000" b="1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col.laboratiu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S’eduqui en la 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sostenibilitat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i en el respecte a la natura.</a:t>
            </a:r>
          </a:p>
          <a:p>
            <a:pPr lvl="7">
              <a:lnSpc>
                <a:spcPct val="150000"/>
              </a:lnSpc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S’eduqui en el 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Plurilingüisme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(anglès, alemany i francès).</a:t>
            </a:r>
          </a:p>
          <a:p>
            <a:pPr lvl="7">
              <a:lnSpc>
                <a:spcPct val="150000"/>
              </a:lnSpc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Utilitzi les t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ecnologies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com a font de 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coneixement i aprenentatge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.</a:t>
            </a:r>
          </a:p>
          <a:p>
            <a:pPr lvl="7">
              <a:lnSpc>
                <a:spcPct val="150000"/>
              </a:lnSpc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Participi en els 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projectes lectors.</a:t>
            </a:r>
          </a:p>
          <a:p>
            <a:pPr lvl="7">
              <a:lnSpc>
                <a:spcPct val="150000"/>
              </a:lnSpc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Desenvolupi i potencií les emocions 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</a:t>
            </a:r>
            <a:endParaRPr lang="ca-ES" sz="20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14" b="52254"/>
          <a:stretch/>
        </p:blipFill>
        <p:spPr>
          <a:xfrm>
            <a:off x="6876256" y="188640"/>
            <a:ext cx="187318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D042417-394A-418F-A850-EB943790D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404591"/>
            <a:ext cx="2877110" cy="213094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5785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000" b="1" u="sng" dirty="0">
                <a:latin typeface="Verdana" panose="020B0604030504040204" pitchFamily="34" charset="0"/>
                <a:ea typeface="Verdana" panose="020B0604030504040204" pitchFamily="34" charset="0"/>
              </a:rPr>
              <a:t>7 </a:t>
            </a:r>
            <a:r>
              <a:rPr lang="ca-ES" sz="2000" b="1" u="sng" dirty="0">
                <a:latin typeface="Verdana" panose="020B0604030504040204" pitchFamily="34" charset="0"/>
                <a:ea typeface="Verdana" panose="020B0604030504040204" pitchFamily="34" charset="0"/>
              </a:rPr>
              <a:t>Principis de l’educació </a:t>
            </a:r>
            <a:r>
              <a:rPr lang="ca-ES" sz="1100" dirty="0">
                <a:latin typeface="Verdana" panose="020B0604030504040204" pitchFamily="34" charset="0"/>
                <a:ea typeface="Verdana" panose="020B0604030504040204" pitchFamily="34" charset="0"/>
              </a:rPr>
              <a:t>(INNOVATIVE LEARNING ENVIRONMENT)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</a:rPr>
              <a:t> :</a:t>
            </a:r>
          </a:p>
          <a:p>
            <a:pPr lvl="1"/>
            <a:r>
              <a:rPr lang="ca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L’alumnat és el centre </a:t>
            </a:r>
            <a:r>
              <a:rPr lang="ca-ES" sz="1600" dirty="0">
                <a:latin typeface="Verdana" panose="020B0604030504040204" pitchFamily="34" charset="0"/>
                <a:ea typeface="Verdana" panose="020B0604030504040204" pitchFamily="34" charset="0"/>
              </a:rPr>
              <a:t>de l’aprenentatge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ca-E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ca-ES" sz="1600" dirty="0">
                <a:latin typeface="Verdana" panose="020B0604030504040204" pitchFamily="34" charset="0"/>
                <a:ea typeface="Verdana" panose="020B0604030504040204" pitchFamily="34" charset="0"/>
              </a:rPr>
              <a:t>L’aprenentatge és 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ca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naturalesa social</a:t>
            </a:r>
            <a:r>
              <a:rPr lang="ca-ES" sz="1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lvl="1"/>
            <a:r>
              <a:rPr lang="ca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Les emocions </a:t>
            </a:r>
            <a:r>
              <a:rPr lang="ca-ES" sz="1600" dirty="0">
                <a:latin typeface="Verdana" panose="020B0604030504040204" pitchFamily="34" charset="0"/>
                <a:ea typeface="Verdana" panose="020B0604030504040204" pitchFamily="34" charset="0"/>
              </a:rPr>
              <a:t>són part integral de l’aprenentatge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lvl="1"/>
            <a:r>
              <a:rPr lang="ca-ES" sz="1600" dirty="0">
                <a:latin typeface="Verdana" panose="020B0604030504040204" pitchFamily="34" charset="0"/>
                <a:ea typeface="Verdana" panose="020B0604030504040204" pitchFamily="34" charset="0"/>
              </a:rPr>
              <a:t>L’aprenentatge ha de tenir en compte les </a:t>
            </a:r>
            <a:r>
              <a:rPr lang="ca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diferències individuals</a:t>
            </a:r>
            <a:r>
              <a:rPr lang="ca-ES" sz="1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lvl="1"/>
            <a:r>
              <a:rPr lang="ca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L’esforç</a:t>
            </a:r>
            <a:r>
              <a:rPr lang="ca-ES" sz="1600" dirty="0">
                <a:latin typeface="Verdana" panose="020B0604030504040204" pitchFamily="34" charset="0"/>
                <a:ea typeface="Verdana" panose="020B0604030504040204" pitchFamily="34" charset="0"/>
              </a:rPr>
              <a:t> de tot l’alumnat és clau per l’aprenentatge.</a:t>
            </a:r>
          </a:p>
          <a:p>
            <a:pPr lvl="1"/>
            <a:r>
              <a:rPr lang="ca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L’avaluació continuada </a:t>
            </a:r>
            <a:r>
              <a:rPr lang="ca-ES" sz="1600" dirty="0">
                <a:latin typeface="Verdana" panose="020B0604030504040204" pitchFamily="34" charset="0"/>
                <a:ea typeface="Verdana" panose="020B0604030504040204" pitchFamily="34" charset="0"/>
              </a:rPr>
              <a:t>afavoreix l’aprenentatge.</a:t>
            </a:r>
          </a:p>
          <a:p>
            <a:pPr lvl="1"/>
            <a:r>
              <a:rPr lang="ca-ES" sz="1600" dirty="0">
                <a:latin typeface="Verdana" panose="020B0604030504040204" pitchFamily="34" charset="0"/>
                <a:ea typeface="Verdana" panose="020B0604030504040204" pitchFamily="34" charset="0"/>
              </a:rPr>
              <a:t>Aprendre és </a:t>
            </a:r>
            <a:r>
              <a:rPr lang="ca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construir connexions horitzontals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lvl="1"/>
            <a:endParaRPr lang="es-E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a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Disseny Universal de l’Aprenentatge (DUA)</a:t>
            </a:r>
            <a:r>
              <a:rPr lang="ca-ES" sz="1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endParaRPr lang="ca-E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a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Intel·ligències múltiples</a:t>
            </a:r>
            <a:r>
              <a:rPr lang="ca-ES" sz="1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endParaRPr lang="es-E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a-ES" sz="1600" b="1" dirty="0">
                <a:latin typeface="Verdana" panose="020B0604030504040204" pitchFamily="34" charset="0"/>
                <a:ea typeface="Verdana" panose="020B0604030504040204" pitchFamily="34" charset="0"/>
              </a:rPr>
              <a:t>Taxonomia de Bloom</a:t>
            </a:r>
            <a:r>
              <a:rPr lang="ca-ES" sz="16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-ES" sz="5400" b="1" dirty="0">
                <a:solidFill>
                  <a:srgbClr val="006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Principis pedagògics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3000" l="2200" r="98400">
                        <a14:foregroundMark x1="37200" y1="79000" x2="37200" y2="79000"/>
                        <a14:foregroundMark x1="26200" y1="77333" x2="26200" y2="77333"/>
                        <a14:foregroundMark x1="14400" y1="77333" x2="14400" y2="7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851" y="4896372"/>
            <a:ext cx="1782448" cy="135463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95560" l="4563" r="90000">
                        <a14:foregroundMark x1="17375" y1="55722" x2="15313" y2="55972"/>
                        <a14:foregroundMark x1="61313" y1="77298" x2="61313" y2="77298"/>
                        <a14:foregroundMark x1="74938" y1="78862" x2="74938" y2="78862"/>
                        <a14:foregroundMark x1="68750" y1="74234" x2="68750" y2="74234"/>
                        <a14:foregroundMark x1="68750" y1="76798" x2="46375" y2="83240"/>
                        <a14:foregroundMark x1="46938" y1="83490" x2="62563" y2="82677"/>
                        <a14:foregroundMark x1="72875" y1="75235" x2="67438" y2="79112"/>
                        <a14:foregroundMark x1="45375" y1="86804" x2="73625" y2="74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609" y="4896372"/>
            <a:ext cx="1662637" cy="1661598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69" b="97753" l="6075" r="967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142727"/>
            <a:ext cx="2109579" cy="131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72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496" y="274638"/>
            <a:ext cx="9073008" cy="1143000"/>
          </a:xfrm>
        </p:spPr>
        <p:txBody>
          <a:bodyPr>
            <a:noAutofit/>
          </a:bodyPr>
          <a:lstStyle/>
          <a:p>
            <a:r>
              <a:rPr lang="ca-ES" sz="4200" b="1" dirty="0">
                <a:solidFill>
                  <a:srgbClr val="006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Principis pedagògics </a:t>
            </a:r>
            <a:r>
              <a:rPr lang="ca-ES" sz="4200" b="1" dirty="0" err="1">
                <a:solidFill>
                  <a:srgbClr val="006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Ed.Infantil</a:t>
            </a:r>
            <a:r>
              <a:rPr lang="ca-ES" sz="4200" b="1" dirty="0">
                <a:solidFill>
                  <a:srgbClr val="006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48515"/>
            <a:ext cx="8229600" cy="2448272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ü"/>
            </a:pPr>
            <a:endParaRPr lang="ca-ES" sz="2000" dirty="0">
              <a:latin typeface="Comic Sans MS" pitchFamily="66" charset="0"/>
              <a:cs typeface="Courier New" pitchFamily="49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Treballem el desenvolupament global de l’infant on cadascú és protagonista del seu propi procés mitjançant 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projectes interdisciplinaris, tallers d’experimentació, activitats d’estimulació cognitiva i eines per pensar.</a:t>
            </a:r>
            <a:endParaRPr lang="ca-ES" sz="20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marL="0" indent="0" algn="just">
              <a:buNone/>
            </a:pPr>
            <a:endParaRPr lang="es-ES" sz="1600" dirty="0">
              <a:latin typeface="Comic Sans MS" pitchFamily="66" charset="0"/>
              <a:cs typeface="Courier New" pitchFamily="49" charset="0"/>
            </a:endParaRPr>
          </a:p>
          <a:p>
            <a:pPr lvl="1" algn="just">
              <a:buFont typeface="Wingdings" pitchFamily="2" charset="2"/>
              <a:buChar char="ü"/>
            </a:pPr>
            <a:endParaRPr lang="ca-ES" sz="1600" dirty="0">
              <a:latin typeface="Comic Sans MS" pitchFamily="66" charset="0"/>
              <a:cs typeface="Courier New" pitchFamily="49" charset="0"/>
            </a:endParaRPr>
          </a:p>
          <a:p>
            <a:pPr algn="just">
              <a:buFont typeface="Wingdings" pitchFamily="2" charset="2"/>
              <a:buChar char="ü"/>
            </a:pPr>
            <a:endParaRPr lang="ca-ES" sz="2000" dirty="0">
              <a:latin typeface="Comic Sans MS" pitchFamily="66" charset="0"/>
              <a:cs typeface="Courier New" pitchFamily="49" charset="0"/>
            </a:endParaRPr>
          </a:p>
          <a:p>
            <a:pPr marL="0" indent="0" algn="just">
              <a:buNone/>
            </a:pPr>
            <a:endParaRPr lang="ca-ES" sz="1400" dirty="0">
              <a:latin typeface="Courier New" pitchFamily="49" charset="0"/>
              <a:cs typeface="Courier New" pitchFamily="49" charset="0"/>
            </a:endParaRPr>
          </a:p>
          <a:p>
            <a:pPr marL="0" indent="0" algn="just">
              <a:buNone/>
            </a:pPr>
            <a:r>
              <a:rPr lang="ca-ES" sz="1400" i="1" dirty="0">
                <a:latin typeface="Courier New" pitchFamily="49" charset="0"/>
                <a:cs typeface="Courier New" pitchFamily="49" charset="0"/>
              </a:rPr>
              <a:t>	</a:t>
            </a:r>
          </a:p>
        </p:txBody>
      </p:sp>
      <p:pic>
        <p:nvPicPr>
          <p:cNvPr id="2051" name="Picture 3" descr="C:\Users\Usuario\Desktop\FOTOS PORTES OBERTES\c567a114-fa97-4eb3-b236-63ad071d6b1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39" y="2906468"/>
            <a:ext cx="282271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uario\Desktop\FOTOS PORTES OBERTES\b4ead924-48e2-4553-9d56-bcc696733a0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0" b="14712"/>
          <a:stretch/>
        </p:blipFill>
        <p:spPr bwMode="auto">
          <a:xfrm>
            <a:off x="3232766" y="3058449"/>
            <a:ext cx="3504668" cy="174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uario\Desktop\FOTOS PORTES OBERTES\2929a9bf-6081-4de3-84f3-d8ed035493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009" y="3050660"/>
            <a:ext cx="1962404" cy="175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uario\Desktop\FOTOS PORTES OBERTES\040f1eba-82db-4ff0-acc2-f2eddf008cef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94"/>
          <a:stretch/>
        </p:blipFill>
        <p:spPr bwMode="auto">
          <a:xfrm>
            <a:off x="3189153" y="4823935"/>
            <a:ext cx="2702080" cy="157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uario\Desktop\FOTOS PORTES OBERTES\8d9737e4-f8ca-4b1d-a925-bfdc0b59749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1" b="33202"/>
          <a:stretch/>
        </p:blipFill>
        <p:spPr bwMode="auto">
          <a:xfrm>
            <a:off x="5580112" y="4840957"/>
            <a:ext cx="3333223" cy="151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028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5060" y="1052736"/>
            <a:ext cx="8373880" cy="611431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ca-ES" sz="5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A l’educació primària i l’ESO potenciem la implicació en l’alumne/a i en el seu propi procés d’aprenentatge, a partir d’una 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metodologia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global i </a:t>
            </a:r>
            <a:r>
              <a:rPr lang="ca-ES" sz="2000" b="1" dirty="0" err="1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col·laborativa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 de manera que els permeti iniciar-se en l’adquisició d’unes competències personals i intel·lectuals, de forma crítica i responsable.</a:t>
            </a:r>
          </a:p>
          <a:p>
            <a:pPr algn="just"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Fomentem l'hàbit de la lectura a partir del nostre 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Pla lector. </a:t>
            </a:r>
          </a:p>
          <a:p>
            <a:pPr algn="just"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Desenvolupem la competència comunicativa i lingüística a partir del nostre projecte </a:t>
            </a: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“Tenim la paraula” 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(oratòria).</a:t>
            </a:r>
          </a:p>
          <a:p>
            <a:pPr algn="just">
              <a:buFont typeface="Wingdings" pitchFamily="2" charset="2"/>
              <a:buChar char="ü"/>
            </a:pP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</a:rPr>
              <a:t>Filosofia 3.18</a:t>
            </a: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-131440" y="188640"/>
            <a:ext cx="9406880" cy="1143000"/>
          </a:xfrm>
        </p:spPr>
        <p:txBody>
          <a:bodyPr>
            <a:noAutofit/>
          </a:bodyPr>
          <a:lstStyle/>
          <a:p>
            <a:r>
              <a:rPr lang="ca-ES" sz="4200" b="1" dirty="0">
                <a:solidFill>
                  <a:srgbClr val="006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Principis pedagògics </a:t>
            </a:r>
            <a:r>
              <a:rPr lang="ca-ES" sz="4200" b="1" dirty="0" err="1">
                <a:solidFill>
                  <a:srgbClr val="006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EPri</a:t>
            </a:r>
            <a:r>
              <a:rPr lang="ca-ES" sz="4200" b="1" dirty="0">
                <a:solidFill>
                  <a:srgbClr val="006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i ESO:</a:t>
            </a:r>
            <a:endParaRPr lang="ca-E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A81E761-F9C5-4FE6-915D-255D842BF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20" y="4441178"/>
            <a:ext cx="2560542" cy="217036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83ECAE4-5CA2-4894-9DD3-601F92E07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709" y="4497239"/>
            <a:ext cx="2118582" cy="205824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5715DB5-EAC7-4078-93BB-3323D2857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230" y="4523780"/>
            <a:ext cx="2797050" cy="200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06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363890"/>
            <a:ext cx="8424936" cy="6002428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Mètode matemàtic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: ALOMAT. Combinem les matemàtiques amb el joc, gaudint manipulant, observant i jugant a través de l'experimentació.</a:t>
            </a:r>
          </a:p>
          <a:p>
            <a:pPr algn="just">
              <a:buFont typeface="Wingdings" pitchFamily="2" charset="2"/>
              <a:buChar char="ü"/>
            </a:pPr>
            <a:endParaRPr lang="ca-ES" sz="2000" dirty="0">
              <a:latin typeface="Verdana" panose="020B0604030504040204" pitchFamily="34" charset="0"/>
              <a:ea typeface="Verdana" panose="020B0604030504040204" pitchFamily="34" charset="0"/>
              <a:cs typeface="Courier New" pitchFamily="49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ca-ES" sz="2000" b="1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Escacs: </a:t>
            </a:r>
            <a:r>
              <a:rPr lang="ca-ES" sz="2000" dirty="0">
                <a:latin typeface="Verdana" panose="020B0604030504040204" pitchFamily="34" charset="0"/>
                <a:ea typeface="Verdana" panose="020B0604030504040204" pitchFamily="34" charset="0"/>
                <a:cs typeface="Courier New" pitchFamily="49" charset="0"/>
              </a:rPr>
              <a:t>Desenvolupa la memòria, la concentració, la lògica, la visió espacial, la paciència i la responsabilitat.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7"/>
          <a:stretch/>
        </p:blipFill>
        <p:spPr>
          <a:xfrm>
            <a:off x="6732240" y="5088435"/>
            <a:ext cx="1843732" cy="1494927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t="-7111" b="7111"/>
          <a:stretch/>
        </p:blipFill>
        <p:spPr>
          <a:xfrm>
            <a:off x="6732240" y="3557898"/>
            <a:ext cx="1843732" cy="1459049"/>
          </a:xfrm>
          <a:prstGeom prst="rect">
            <a:avLst/>
          </a:prstGeom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ca-ES" sz="5400" b="1" dirty="0">
                <a:solidFill>
                  <a:srgbClr val="006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Com ho fem?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CA33BFC-3BE4-43F8-BADB-BD666FFB84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44094"/>
          <a:stretch/>
        </p:blipFill>
        <p:spPr>
          <a:xfrm>
            <a:off x="562106" y="4297425"/>
            <a:ext cx="3594867" cy="193462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3EB804F-C7E5-4385-9DC1-FA032CA029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5" b="22832"/>
          <a:stretch/>
        </p:blipFill>
        <p:spPr>
          <a:xfrm>
            <a:off x="3667532" y="4285640"/>
            <a:ext cx="2830074" cy="195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351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1303</TotalTime>
  <Words>1025</Words>
  <Application>Microsoft Office PowerPoint</Application>
  <PresentationFormat>Presentación en pantalla (4:3)</PresentationFormat>
  <Paragraphs>163</Paragraphs>
  <Slides>22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0" baseType="lpstr">
      <vt:lpstr>Arial</vt:lpstr>
      <vt:lpstr>Calibri</vt:lpstr>
      <vt:lpstr>Comic Sans MS</vt:lpstr>
      <vt:lpstr>Courier New</vt:lpstr>
      <vt:lpstr>Kristen ITC</vt:lpstr>
      <vt:lpstr>Verdana</vt:lpstr>
      <vt:lpstr>Wingdings</vt:lpstr>
      <vt:lpstr>Tema de Office</vt:lpstr>
      <vt:lpstr>Presentación de PowerPoint</vt:lpstr>
      <vt:lpstr>Qui som?</vt:lpstr>
      <vt:lpstr>Presentación de PowerPoint</vt:lpstr>
      <vt:lpstr>Els nostres objectius:</vt:lpstr>
      <vt:lpstr>Presentación de PowerPoint</vt:lpstr>
      <vt:lpstr>Principis pedagògics</vt:lpstr>
      <vt:lpstr>Principis pedagògics Ed.Infantil:</vt:lpstr>
      <vt:lpstr>Principis pedagògics EPri i ESO:</vt:lpstr>
      <vt:lpstr>Com ho fem?</vt:lpstr>
      <vt:lpstr>Com ho fem?</vt:lpstr>
      <vt:lpstr>Com ho fem?</vt:lpstr>
      <vt:lpstr>Com ho fem?</vt:lpstr>
      <vt:lpstr>Com ho fem?</vt:lpstr>
      <vt:lpstr>Atenció personalitzada:</vt:lpstr>
      <vt:lpstr>Xarxa educativa:</vt:lpstr>
      <vt:lpstr>Xarxa educativa:</vt:lpstr>
      <vt:lpstr>Xarxa educativa:</vt:lpstr>
      <vt:lpstr>Equip docent:</vt:lpstr>
      <vt:lpstr>Serveis:</vt:lpstr>
      <vt:lpstr>Extraescolars:</vt:lpstr>
      <vt:lpstr>Activitats de lleure: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SAloma</dc:creator>
  <cp:lastModifiedBy>SILVIA VALLES</cp:lastModifiedBy>
  <cp:revision>148</cp:revision>
  <cp:lastPrinted>2020-02-25T08:42:26Z</cp:lastPrinted>
  <dcterms:created xsi:type="dcterms:W3CDTF">2020-02-12T12:01:47Z</dcterms:created>
  <dcterms:modified xsi:type="dcterms:W3CDTF">2022-02-23T12:03:17Z</dcterms:modified>
</cp:coreProperties>
</file>